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99" r:id="rId2"/>
    <p:sldId id="298" r:id="rId3"/>
    <p:sldId id="293" r:id="rId4"/>
    <p:sldId id="258" r:id="rId5"/>
    <p:sldId id="259" r:id="rId6"/>
    <p:sldId id="260" r:id="rId7"/>
    <p:sldId id="276" r:id="rId8"/>
    <p:sldId id="278" r:id="rId9"/>
    <p:sldId id="287" r:id="rId10"/>
    <p:sldId id="280" r:id="rId11"/>
    <p:sldId id="296" r:id="rId12"/>
    <p:sldId id="290" r:id="rId13"/>
    <p:sldId id="284" r:id="rId14"/>
    <p:sldId id="265" r:id="rId15"/>
    <p:sldId id="292" r:id="rId16"/>
    <p:sldId id="286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0066"/>
    <a:srgbClr val="FF66FF"/>
    <a:srgbClr val="00FFFF"/>
    <a:srgbClr val="800000"/>
    <a:srgbClr val="CC3300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58" autoAdjust="0"/>
    <p:restoredTop sz="95535" autoAdjust="0"/>
  </p:normalViewPr>
  <p:slideViewPr>
    <p:cSldViewPr>
      <p:cViewPr varScale="1">
        <p:scale>
          <a:sx n="70" d="100"/>
          <a:sy n="70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5E680F97-887C-4B33-850A-22B107068C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B65FE02-DAD2-4AE9-B8D8-9D909FCA141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096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4096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7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4097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097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4097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98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4098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098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ACBC1-D0FD-487B-8A53-671F26AE0B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D9E32-8A7B-48C5-9154-6B90A2866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D31F6ED-3377-4303-B93D-C419E536E4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B14D9-5475-4F9C-9B34-DA917AD1F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141F3-30B2-4101-80A2-93001A1A99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86E5F-AC55-4226-9D34-8863D7FBA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AE-7519-4758-A592-449799C763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A13C7-DC4A-4362-B21A-D3DC73F7E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4893B-C5D7-4243-B75D-A9C8480F3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1B21C-0F06-4DBC-9F60-6A605D366C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9C910-2940-4573-96EA-0B98749FD0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3873976-4BED-47C4-A3AC-FB21DA530EF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99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99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399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99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96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99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99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7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3997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99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997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99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9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PHÒNG </a:t>
            </a: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TÊN PHÂN MÔN: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TUẦN: 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0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endParaRPr lang="en-US" sz="3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A4EA"/>
            </a:gs>
            <a:gs pos="50000">
              <a:srgbClr val="ADF7A7"/>
            </a:gs>
            <a:gs pos="100000">
              <a:srgbClr val="FAA4E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0" y="0"/>
            <a:ext cx="5410200" cy="3810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gradFill rotWithShape="1">
            <a:gsLst>
              <a:gs pos="0">
                <a:srgbClr val="66FF99"/>
              </a:gs>
              <a:gs pos="50000">
                <a:srgbClr val="3399FF"/>
              </a:gs>
              <a:gs pos="100000">
                <a:srgbClr val="66FF99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Bài 2: Cho các từ sau: </a:t>
            </a:r>
          </a:p>
          <a:p>
            <a:pPr algn="ctr" eaLnBrk="1" hangingPunct="1"/>
            <a:r>
              <a:rPr lang="en-US" sz="2800" b="1" i="1">
                <a:latin typeface="Times New Roman" pitchFamily="18" charset="0"/>
              </a:rPr>
              <a:t>nhân dân, nhân hậu, </a:t>
            </a:r>
          </a:p>
          <a:p>
            <a:pPr algn="ctr" eaLnBrk="1" hangingPunct="1"/>
            <a:r>
              <a:rPr lang="en-US" sz="2800" b="1" i="1">
                <a:latin typeface="Times New Roman" pitchFamily="18" charset="0"/>
              </a:rPr>
              <a:t>nhân ái, công nhân, </a:t>
            </a:r>
          </a:p>
          <a:p>
            <a:pPr algn="ctr" eaLnBrk="1" hangingPunct="1"/>
            <a:r>
              <a:rPr lang="en-US" sz="2800" b="1" i="1">
                <a:latin typeface="Times New Roman" pitchFamily="18" charset="0"/>
              </a:rPr>
              <a:t>nhân loại, nhân đức, </a:t>
            </a:r>
          </a:p>
          <a:p>
            <a:pPr algn="ctr" eaLnBrk="1" hangingPunct="1"/>
            <a:r>
              <a:rPr lang="en-US" sz="2800" b="1" i="1">
                <a:latin typeface="Times New Roman" pitchFamily="18" charset="0"/>
              </a:rPr>
              <a:t>nhân từ, nhân</a:t>
            </a:r>
            <a:r>
              <a:rPr lang="en-US" sz="2800" b="1" i="1">
                <a:latin typeface=".VnArial" pitchFamily="34" charset="0"/>
              </a:rPr>
              <a:t> </a:t>
            </a:r>
            <a:r>
              <a:rPr lang="en-US" sz="2800" b="1" i="1">
                <a:latin typeface="Times New Roman" pitchFamily="18" charset="0"/>
              </a:rPr>
              <a:t>tài.</a:t>
            </a:r>
          </a:p>
          <a:p>
            <a:pPr algn="ctr" eaLnBrk="1" hangingPunct="1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Hãy cho biết: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152400" y="3429000"/>
            <a:ext cx="3886200" cy="34290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.VnTime" pitchFamily="34" charset="0"/>
              </a:rPr>
              <a:t>a, Trong </a:t>
            </a:r>
          </a:p>
          <a:p>
            <a:pPr algn="ctr" eaLnBrk="1" hangingPunct="1"/>
            <a:r>
              <a:rPr lang="en-US" sz="2800" b="1">
                <a:latin typeface=".VnTime" pitchFamily="34" charset="0"/>
              </a:rPr>
              <a:t>nh÷ng tõ </a:t>
            </a:r>
          </a:p>
          <a:p>
            <a:pPr algn="ctr" eaLnBrk="1" hangingPunct="1"/>
            <a:r>
              <a:rPr lang="en-US" sz="2800" b="1">
                <a:latin typeface=".VnTime" pitchFamily="34" charset="0"/>
              </a:rPr>
              <a:t>nµo, tiÕng </a:t>
            </a: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nh©n</a:t>
            </a:r>
            <a:r>
              <a:rPr lang="en-US" sz="2800" b="1">
                <a:latin typeface=".VnTime" pitchFamily="34" charset="0"/>
              </a:rPr>
              <a:t> cã </a:t>
            </a:r>
          </a:p>
          <a:p>
            <a:pPr algn="ctr" eaLnBrk="1" hangingPunct="1"/>
            <a:r>
              <a:rPr lang="en-US" sz="2800" b="1">
                <a:latin typeface=".VnTime" pitchFamily="34" charset="0"/>
              </a:rPr>
              <a:t>nghÜa lµ</a:t>
            </a: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“ng­êi”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267200" y="3276600"/>
            <a:ext cx="4267200" cy="3581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B7A5F9"/>
              </a:gs>
              <a:gs pos="50000">
                <a:schemeClr val="bg1"/>
              </a:gs>
              <a:gs pos="100000">
                <a:srgbClr val="B7A5F9"/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800" b="1">
                <a:latin typeface=".VnTime" pitchFamily="34" charset="0"/>
              </a:rPr>
              <a:t>b, Trong </a:t>
            </a:r>
          </a:p>
          <a:p>
            <a:pPr algn="ctr" eaLnBrk="1" hangingPunct="1"/>
            <a:r>
              <a:rPr lang="en-US" sz="2800" b="1">
                <a:latin typeface=".VnTime" pitchFamily="34" charset="0"/>
              </a:rPr>
              <a:t>nh÷ng tõ </a:t>
            </a:r>
          </a:p>
          <a:p>
            <a:pPr algn="ctr" eaLnBrk="1" hangingPunct="1"/>
            <a:r>
              <a:rPr lang="en-US" sz="2800" b="1">
                <a:latin typeface=".VnTime" pitchFamily="34" charset="0"/>
              </a:rPr>
              <a:t>nµo, tiÕng </a:t>
            </a: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nh©n</a:t>
            </a:r>
            <a:r>
              <a:rPr lang="en-US" sz="2800" b="1">
                <a:latin typeface=".VnTime" pitchFamily="34" charset="0"/>
              </a:rPr>
              <a:t> cã </a:t>
            </a:r>
          </a:p>
          <a:p>
            <a:pPr algn="ctr" eaLnBrk="1" hangingPunct="1"/>
            <a:r>
              <a:rPr lang="en-US" sz="2800" b="1">
                <a:latin typeface=".VnTime" pitchFamily="34" charset="0"/>
              </a:rPr>
              <a:t>nghÜa lµ</a:t>
            </a: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“lßng th­¬ng</a:t>
            </a:r>
          </a:p>
          <a:p>
            <a:pPr algn="ctr" eaLnBrk="1" hangingPunct="1"/>
            <a:r>
              <a:rPr lang="en-US" sz="2800" b="1">
                <a:solidFill>
                  <a:srgbClr val="FF0000"/>
                </a:solidFill>
                <a:latin typeface=".VnTime" pitchFamily="34" charset="0"/>
              </a:rPr>
              <a:t>ng­êi”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17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1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17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17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build="allAtOnce" animBg="1"/>
      <p:bldP spid="31753" grpId="0" animBg="1"/>
      <p:bldP spid="317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14478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Bài 2: Cho các từ sau:</a:t>
            </a:r>
            <a:endParaRPr lang="en-US" sz="2400" b="1" i="1">
              <a:solidFill>
                <a:srgbClr val="0000FF"/>
              </a:solidFill>
              <a:latin typeface="Arial" charset="0"/>
            </a:endParaRPr>
          </a:p>
          <a:p>
            <a:r>
              <a:rPr lang="en-US" sz="2400" b="1" i="1">
                <a:solidFill>
                  <a:srgbClr val="FF0000"/>
                </a:solidFill>
                <a:latin typeface="Arial" charset="0"/>
              </a:rPr>
              <a:t>         </a:t>
            </a:r>
          </a:p>
          <a:p>
            <a:r>
              <a:rPr lang="en-US" sz="2400" b="1" i="1">
                <a:solidFill>
                  <a:srgbClr val="0000FF"/>
                </a:solidFill>
                <a:latin typeface="Arial" charset="0"/>
              </a:rPr>
              <a:t>Hãy cho biết: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4495800" y="2590800"/>
            <a:ext cx="0" cy="3505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2590800"/>
            <a:ext cx="4419600" cy="84137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Trong những từ ngữ nào tiếng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nhân</a:t>
            </a:r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 có nghĩa là “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người</a:t>
            </a:r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4495800" y="2590800"/>
            <a:ext cx="4545013" cy="841375"/>
          </a:xfrm>
          <a:prstGeom prst="rect">
            <a:avLst/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Những từ ngữ nào tiếng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nhân</a:t>
            </a:r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 có nghĩa là “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lòng thương người</a:t>
            </a:r>
            <a:r>
              <a:rPr lang="en-US" sz="2400" b="1">
                <a:solidFill>
                  <a:srgbClr val="660033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3352800" y="1447800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nhân dân,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4800600" y="1447800"/>
            <a:ext cx="1490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nhân hậu,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6248400" y="14478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nhân ái,</a:t>
            </a:r>
            <a:r>
              <a:rPr lang="en-US"/>
              <a:t> 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914400" y="1828800"/>
            <a:ext cx="160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công nhân,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2438400" y="1828800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nhân loại,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3886200" y="1828800"/>
            <a:ext cx="1468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nhân đức,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5334000" y="1828800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nhân từ,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6553200" y="1828800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>
                <a:latin typeface="Times New Roman" pitchFamily="18" charset="0"/>
              </a:rPr>
              <a:t>nhân tài.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0.35555 0.3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0" dur="2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0.05382 0.333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112E-17 L 0.12048 0.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112E-17 L -0.25538 0.455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63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" y="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55112E-17 L 0.09479 0.4444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5.55112E-17 L 0.14757 0.433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55112E-17 L -0.48872 0.477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6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" y="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3" grpId="0"/>
      <p:bldP spid="56334" grpId="0"/>
      <p:bldP spid="56335" grpId="0"/>
      <p:bldP spid="56336" grpId="0"/>
      <p:bldP spid="56337" grpId="0"/>
      <p:bldP spid="56338" grpId="0"/>
      <p:bldP spid="56339" grpId="0"/>
      <p:bldP spid="56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9FF"/>
            </a:gs>
            <a:gs pos="50000">
              <a:srgbClr val="FFFFFF"/>
            </a:gs>
            <a:gs pos="100000">
              <a:srgbClr val="FF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281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solidFill>
                  <a:srgbClr val="0000FF"/>
                </a:solidFill>
                <a:latin typeface="Arial" charset="0"/>
              </a:rPr>
              <a:t>Bài 3. Đặt câu với một từ ở bài tập 2</a:t>
            </a:r>
            <a:r>
              <a:rPr lang="en-US" b="1">
                <a:solidFill>
                  <a:srgbClr val="0000FF"/>
                </a:solidFill>
                <a:latin typeface=".VnTime" pitchFamily="34" charset="0"/>
              </a:rPr>
              <a:t>:</a:t>
            </a:r>
          </a:p>
          <a:p>
            <a:pPr>
              <a:buFont typeface="Wingdings" pitchFamily="2" charset="2"/>
              <a:buChar char="F"/>
            </a:pPr>
            <a:r>
              <a:rPr lang="en-US" b="1">
                <a:latin typeface=".VnTime" pitchFamily="34" charset="0"/>
              </a:rPr>
              <a:t> </a:t>
            </a:r>
            <a:r>
              <a:rPr lang="en-US" b="1">
                <a:latin typeface="Times New Roman" pitchFamily="18" charset="0"/>
              </a:rPr>
              <a:t>Dãy trái đặt câu chứa một từ tìm được ở ý a. </a:t>
            </a:r>
          </a:p>
          <a:p>
            <a:pPr>
              <a:buFont typeface="Wingdings" pitchFamily="2" charset="2"/>
              <a:buChar char="F"/>
            </a:pPr>
            <a:r>
              <a:rPr lang="en-US" b="1">
                <a:latin typeface="Times New Roman" pitchFamily="18" charset="0"/>
              </a:rPr>
              <a:t>Dãy phải đặt câu có chứa một từ vừa tìm được ở ý b</a:t>
            </a:r>
            <a:r>
              <a:rPr lang="en-US" b="1">
                <a:latin typeface=".VnTime" pitchFamily="34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endParaRPr lang="en-US" b="1"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>
                <a:gamma/>
                <a:shade val="46275"/>
                <a:invGamma/>
              </a:srgbClr>
            </a:gs>
            <a:gs pos="50000">
              <a:srgbClr val="00FFFF"/>
            </a:gs>
            <a:gs pos="100000">
              <a:srgbClr val="00FFFF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733800"/>
            <a:ext cx="2057400" cy="2011363"/>
          </a:xfrm>
        </p:spPr>
        <p:txBody>
          <a:bodyPr/>
          <a:lstStyle/>
          <a:p>
            <a:pPr>
              <a:buFontTx/>
              <a:buNone/>
            </a:pPr>
            <a:r>
              <a:rPr lang="en-US" sz="7200"/>
              <a:t>   </a:t>
            </a:r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1981200"/>
            <a:ext cx="9144000" cy="4419600"/>
          </a:xfrm>
          <a:prstGeom prst="actionButtonHelp">
            <a:avLst/>
          </a:prstGeom>
          <a:solidFill>
            <a:srgbClr val="FF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Bài 4: Câu tục ngữ khuyên ta điều gì, chê </a:t>
            </a:r>
          </a:p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điều gì?</a:t>
            </a:r>
            <a:endParaRPr lang="en-US" sz="3600" b="1">
              <a:solidFill>
                <a:schemeClr val="bg1"/>
              </a:solidFill>
              <a:latin typeface=".VnTime" pitchFamily="34" charset="0"/>
            </a:endParaRPr>
          </a:p>
          <a:p>
            <a:r>
              <a:rPr lang="en-US" sz="3600" b="1">
                <a:latin typeface="Times New Roman" pitchFamily="18" charset="0"/>
              </a:rPr>
              <a:t>a) Ở hiền gặp lành.</a:t>
            </a:r>
            <a:endParaRPr lang="en-US" sz="3600" b="1">
              <a:latin typeface=".VnTime" pitchFamily="34" charset="0"/>
            </a:endParaRPr>
          </a:p>
          <a:p>
            <a:r>
              <a:rPr lang="en-US" sz="3600" b="1">
                <a:latin typeface="Times New Roman" pitchFamily="18" charset="0"/>
              </a:rPr>
              <a:t>b) Trâu buộc ghét trâu ăn.</a:t>
            </a:r>
          </a:p>
          <a:p>
            <a:r>
              <a:rPr lang="en-US" sz="3600" b="1">
                <a:latin typeface="Times New Roman" pitchFamily="18" charset="0"/>
              </a:rPr>
              <a:t>c) Một cây làm chẳng nên non</a:t>
            </a:r>
            <a:endParaRPr lang="en-US" sz="3600" b="1">
              <a:latin typeface=".VnTime" pitchFamily="34" charset="0"/>
            </a:endParaRPr>
          </a:p>
          <a:p>
            <a:r>
              <a:rPr lang="en-US" sz="3600" b="1">
                <a:latin typeface="Times New Roman" pitchFamily="18" charset="0"/>
              </a:rPr>
              <a:t>Ba cây chụm lại nên hòn núi cao. </a:t>
            </a: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2800" b="1" i="1">
                <a:latin typeface=".VnTime" pitchFamily="34" charset="0"/>
              </a:rPr>
              <a:t>                                     </a:t>
            </a:r>
            <a:r>
              <a:rPr lang="en-US" sz="2400" b="1" i="1">
                <a:latin typeface="Times New Roman" pitchFamily="18" charset="0"/>
              </a:rPr>
              <a:t>Thứ 3 ngày 21 tháng 8 năm 2012</a:t>
            </a:r>
            <a:r>
              <a:rPr lang="en-US" sz="4000" b="1" i="1">
                <a:latin typeface=".VnTime" pitchFamily="34" charset="0"/>
              </a:rPr>
              <a:t/>
            </a:r>
            <a:br>
              <a:rPr lang="en-US" sz="4000" b="1" i="1">
                <a:latin typeface=".VnTime" pitchFamily="34" charset="0"/>
              </a:rPr>
            </a:b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Luyện từ và câu: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1143000" y="685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/>
              <a:t>   </a:t>
            </a:r>
            <a:r>
              <a:rPr lang="en-US" sz="2800" b="1">
                <a:latin typeface="Arial" charset="0"/>
              </a:rPr>
              <a:t>Mở rộng vốn từ: Nhân hậu – Đoàn kết</a:t>
            </a:r>
            <a:r>
              <a:rPr lang="en-US" sz="280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58  0.125 0.16647  C 0.125 0.25837  0.069 0.33295  0 0.33295  C -0.069 0.33295  -0.125 0.25837  -0.125 0.16647  C -0.125 0.07458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FFFF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152400" y="4419600"/>
            <a:ext cx="5029200" cy="2438400"/>
          </a:xfrm>
          <a:prstGeom prst="wedgeEllipseCallout">
            <a:avLst>
              <a:gd name="adj1" fmla="val 53755"/>
              <a:gd name="adj2" fmla="val -14259"/>
            </a:avLst>
          </a:prstGeom>
          <a:gradFill rotWithShape="1">
            <a:gsLst>
              <a:gs pos="0">
                <a:srgbClr val="FAA4CF"/>
              </a:gs>
              <a:gs pos="50000">
                <a:srgbClr val="00CCFF"/>
              </a:gs>
              <a:gs pos="100000">
                <a:srgbClr val="FAA4CF"/>
              </a:gs>
            </a:gsLst>
            <a:lin ang="5400000" scaled="1"/>
          </a:gra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en-US" sz="2800" b="1">
                <a:latin typeface="Times New Roman" pitchFamily="18" charset="0"/>
              </a:rPr>
              <a:t>c) Một cây làm chẳng nên non</a:t>
            </a:r>
          </a:p>
          <a:p>
            <a:pPr algn="ctr" eaLnBrk="1" hangingPunct="1"/>
            <a:r>
              <a:rPr lang="en-US" sz="2800" b="1">
                <a:latin typeface="Times New Roman" pitchFamily="18" charset="0"/>
              </a:rPr>
              <a:t>Ba cây chụm lại nên hòn núi cao.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16200000">
            <a:off x="1181100" y="1409700"/>
            <a:ext cx="1524000" cy="3429000"/>
          </a:xfrm>
          <a:prstGeom prst="wedgeRoundRectCallout">
            <a:avLst>
              <a:gd name="adj1" fmla="val 7394"/>
              <a:gd name="adj2" fmla="val 99954"/>
              <a:gd name="adj3" fmla="val 16667"/>
            </a:avLst>
          </a:prstGeom>
          <a:gradFill rotWithShape="1">
            <a:gsLst>
              <a:gs pos="0">
                <a:srgbClr val="FAA4CF"/>
              </a:gs>
              <a:gs pos="50000">
                <a:srgbClr val="FFFF99"/>
              </a:gs>
              <a:gs pos="100000">
                <a:srgbClr val="FAA4CF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b)Trâu buộc ghét trâu ăn.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/>
          <a:lstStyle/>
          <a:p>
            <a:endParaRPr lang="en-US" sz="400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28600"/>
            <a:ext cx="3352800" cy="6324600"/>
          </a:xfrm>
        </p:spPr>
        <p:txBody>
          <a:bodyPr/>
          <a:lstStyle/>
          <a:p>
            <a:pPr>
              <a:buFontTx/>
              <a:buNone/>
            </a:pPr>
            <a:endParaRPr lang="en-US" sz="2000">
              <a:latin typeface=".VnArial" pitchFamily="34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Khuyên người ta sống hiền lành, nhân hậu sẽ gặp điều tốt đẹp, may mắn.</a:t>
            </a:r>
          </a:p>
          <a:p>
            <a:pPr>
              <a:buFontTx/>
              <a:buNone/>
            </a:pPr>
            <a:endParaRPr lang="en-US" sz="24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Chê người có tính xấu, ghen tức khi thấy người khác hạnh phúc, may mắn.</a:t>
            </a:r>
          </a:p>
          <a:p>
            <a:pPr>
              <a:buFontTx/>
              <a:buNone/>
            </a:pPr>
            <a:endParaRPr lang="en-US" sz="2400" b="1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400" b="1">
              <a:latin typeface=".VnArial" pitchFamily="34" charset="0"/>
            </a:endParaRPr>
          </a:p>
          <a:p>
            <a:pPr>
              <a:buFontTx/>
              <a:buNone/>
            </a:pPr>
            <a:r>
              <a:rPr lang="en-US" sz="2400" b="1">
                <a:solidFill>
                  <a:srgbClr val="FFFF00"/>
                </a:solidFill>
                <a:latin typeface="Times New Roman" pitchFamily="18" charset="0"/>
              </a:rPr>
              <a:t>Khuyên chúng ta đoàn kết với nhau sẽ tạo nên sức mạnh.</a:t>
            </a:r>
          </a:p>
          <a:p>
            <a:pPr>
              <a:buFontTx/>
              <a:buNone/>
            </a:pPr>
            <a:endParaRPr 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en-US" sz="2400" b="1">
              <a:solidFill>
                <a:srgbClr val="FFFF00"/>
              </a:solidFill>
              <a:latin typeface=".VnArial" pitchFamily="34" charset="0"/>
            </a:endParaRPr>
          </a:p>
          <a:p>
            <a:pPr>
              <a:buFontTx/>
              <a:buNone/>
            </a:pPr>
            <a:endParaRPr lang="en-US" sz="2000">
              <a:latin typeface=".VnTime" pitchFamily="34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5334000" y="228600"/>
            <a:ext cx="0" cy="662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2" name="AutoShape 18"/>
          <p:cNvSpPr>
            <a:spLocks noChangeArrowheads="1"/>
          </p:cNvSpPr>
          <p:nvPr/>
        </p:nvSpPr>
        <p:spPr bwMode="auto">
          <a:xfrm rot="16200000">
            <a:off x="1181100" y="-571500"/>
            <a:ext cx="1524000" cy="3429000"/>
          </a:xfrm>
          <a:prstGeom prst="wedgeRoundRectCallout">
            <a:avLst>
              <a:gd name="adj1" fmla="val 7394"/>
              <a:gd name="adj2" fmla="val 99954"/>
              <a:gd name="adj3" fmla="val 16667"/>
            </a:avLst>
          </a:prstGeom>
          <a:gradFill rotWithShape="1">
            <a:gsLst>
              <a:gs pos="0">
                <a:srgbClr val="FAA4CF"/>
              </a:gs>
              <a:gs pos="50000">
                <a:srgbClr val="FFFF99"/>
              </a:gs>
              <a:gs pos="100000">
                <a:srgbClr val="FAA4CF"/>
              </a:gs>
            </a:gsLst>
            <a:lin ang="54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 eaLnBrk="1" hangingPunct="1"/>
            <a:r>
              <a:rPr lang="en-US" sz="2800" b="1">
                <a:latin typeface="Times New Roman" pitchFamily="18" charset="0"/>
              </a:rPr>
              <a:t>a) Ở hiền gặp lành</a:t>
            </a:r>
            <a:r>
              <a:rPr lang="en-US" sz="2800" b="1">
                <a:latin typeface=".Vn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6" grpId="0" animBg="1"/>
      <p:bldP spid="112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CCFF"/>
            </a:gs>
            <a:gs pos="100000">
              <a:srgbClr val="00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8915400" cy="4602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>
                <a:latin typeface=".VnArial" pitchFamily="34" charset="0"/>
              </a:rPr>
              <a:t>  </a:t>
            </a:r>
            <a:endParaRPr lang="en-US" sz="4400" b="1" i="1">
              <a:solidFill>
                <a:srgbClr val="FF0000"/>
              </a:solidFill>
              <a:latin typeface=".VnAristote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</a:rPr>
              <a:t>Tìm từ trong một chủ điểm (Bài 1)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</a:rPr>
              <a:t>Tìm hiểu nghĩa của tiếng nhân</a:t>
            </a:r>
            <a:r>
              <a:rPr lang="en-US" b="1">
                <a:latin typeface=".VnTime" pitchFamily="34" charset="0"/>
              </a:rPr>
              <a:t> (Bài 2)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</a:rPr>
              <a:t>Đặt câu</a:t>
            </a:r>
            <a:r>
              <a:rPr lang="en-US" b="1">
                <a:latin typeface=".VnTime" pitchFamily="34" charset="0"/>
              </a:rPr>
              <a:t> (Bài 3)</a:t>
            </a:r>
          </a:p>
          <a:p>
            <a:pPr>
              <a:buFont typeface="Wingdings" pitchFamily="2" charset="2"/>
              <a:buChar char="v"/>
            </a:pPr>
            <a:r>
              <a:rPr lang="en-US" b="1">
                <a:latin typeface="Times New Roman" pitchFamily="18" charset="0"/>
              </a:rPr>
              <a:t>Tìm hiểu nghĩa câu tục ngữ</a:t>
            </a:r>
            <a:r>
              <a:rPr lang="en-US" b="1">
                <a:latin typeface=".VnTime" pitchFamily="34" charset="0"/>
              </a:rPr>
              <a:t> (Bài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07988"/>
            <a:ext cx="6870700" cy="1344612"/>
          </a:xfrm>
        </p:spPr>
        <p:txBody>
          <a:bodyPr/>
          <a:lstStyle/>
          <a:p>
            <a:r>
              <a:rPr lang="en-US" sz="4800" b="1">
                <a:solidFill>
                  <a:srgbClr val="FF0066"/>
                </a:solidFill>
                <a:latin typeface=".VnArabiaH" pitchFamily="34" charset="0"/>
              </a:rPr>
              <a:t>Giê häc kÕt thóc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733800"/>
            <a:ext cx="9144000" cy="2286000"/>
          </a:xfrm>
        </p:spPr>
        <p:txBody>
          <a:bodyPr/>
          <a:lstStyle/>
          <a:p>
            <a:pPr algn="ctr"/>
            <a:r>
              <a:rPr lang="en-US" sz="7200" b="1">
                <a:solidFill>
                  <a:srgbClr val="9933FF"/>
                </a:solidFill>
                <a:latin typeface=".VnMystical" pitchFamily="34" charset="0"/>
              </a:rPr>
              <a:t>Xin tr©n thµnh c¶m ¬n thÇy c« vµ c¸c em häc sinh!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143000"/>
            <a:ext cx="4648200" cy="609600"/>
          </a:xfrm>
          <a:solidFill>
            <a:srgbClr val="FFFF99"/>
          </a:solidFill>
        </p:spPr>
        <p:txBody>
          <a:bodyPr/>
          <a:lstStyle/>
          <a:p>
            <a:pPr marL="965200" indent="-965200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Kiểm tra bài cũ: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828800" y="2514600"/>
            <a:ext cx="6172200" cy="5794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  <a:latin typeface="Times New Roman" pitchFamily="18" charset="0"/>
              </a:rPr>
              <a:t>Em hãy nêu cấu tạo của tiếng.</a:t>
            </a:r>
          </a:p>
        </p:txBody>
      </p:sp>
      <p:pic>
        <p:nvPicPr>
          <p:cNvPr id="59398" name="Picture 6" descr="13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981200"/>
            <a:ext cx="1219200" cy="1371600"/>
          </a:xfrm>
          <a:prstGeom prst="rect">
            <a:avLst/>
          </a:prstGeom>
          <a:noFill/>
        </p:spPr>
      </p:pic>
      <p:pic>
        <p:nvPicPr>
          <p:cNvPr id="59399" name="Picture 7" descr="g%C3%BCl%C3%BCms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5581650"/>
            <a:ext cx="2667000" cy="1276350"/>
          </a:xfrm>
          <a:prstGeom prst="rect">
            <a:avLst/>
          </a:prstGeom>
          <a:noFill/>
        </p:spPr>
      </p:pic>
      <p:pic>
        <p:nvPicPr>
          <p:cNvPr id="59400" name="Picture 8" descr="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6315075"/>
            <a:ext cx="3276600" cy="542925"/>
          </a:xfrm>
          <a:prstGeom prst="rect">
            <a:avLst/>
          </a:prstGeom>
          <a:noFill/>
        </p:spPr>
      </p:pic>
      <p:pic>
        <p:nvPicPr>
          <p:cNvPr id="59401" name="Picture 9" descr="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315075"/>
            <a:ext cx="3276600" cy="542925"/>
          </a:xfrm>
          <a:prstGeom prst="rect">
            <a:avLst/>
          </a:prstGeom>
          <a:noFill/>
        </p:spPr>
      </p:pic>
      <p:pic>
        <p:nvPicPr>
          <p:cNvPr id="59402" name="Picture 10" descr="0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120948">
            <a:off x="304800" y="5486400"/>
            <a:ext cx="1047750" cy="1085850"/>
          </a:xfrm>
          <a:prstGeom prst="rect">
            <a:avLst/>
          </a:prstGeom>
          <a:noFill/>
        </p:spPr>
      </p:pic>
      <p:pic>
        <p:nvPicPr>
          <p:cNvPr id="59403" name="Picture 11" descr="00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0" y="685800"/>
            <a:ext cx="762000" cy="5500688"/>
          </a:xfrm>
          <a:prstGeom prst="rect">
            <a:avLst/>
          </a:prstGeom>
          <a:noFill/>
        </p:spPr>
      </p:pic>
      <p:pic>
        <p:nvPicPr>
          <p:cNvPr id="59404" name="Picture 12" descr="0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838200"/>
            <a:ext cx="762000" cy="5500688"/>
          </a:xfrm>
          <a:prstGeom prst="rect">
            <a:avLst/>
          </a:prstGeom>
          <a:noFill/>
        </p:spPr>
      </p:pic>
      <p:pic>
        <p:nvPicPr>
          <p:cNvPr id="59405" name="Picture 13" descr="011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262577">
            <a:off x="7567613" y="5256213"/>
            <a:ext cx="1047750" cy="1063625"/>
          </a:xfrm>
          <a:prstGeom prst="rect">
            <a:avLst/>
          </a:prstGeom>
          <a:noFill/>
        </p:spPr>
      </p:pic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1524000" y="3810000"/>
            <a:ext cx="6705600" cy="5794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>
                <a:solidFill>
                  <a:schemeClr val="bg1"/>
                </a:solidFill>
                <a:latin typeface="Times New Roman" pitchFamily="18" charset="0"/>
              </a:rPr>
              <a:t>Tiếng gồm có âm đầu, vần và thanh.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nimBg="1"/>
      <p:bldP spid="59397" grpId="0" animBg="1"/>
      <p:bldP spid="594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609600"/>
          </a:xfrm>
        </p:spPr>
        <p:txBody>
          <a:bodyPr/>
          <a:lstStyle/>
          <a:p>
            <a:r>
              <a:rPr lang="en-US" sz="3200" b="1">
                <a:solidFill>
                  <a:srgbClr val="FF0000"/>
                </a:solidFill>
                <a:latin typeface="Arial" charset="0"/>
              </a:rPr>
              <a:t>Khởi động</a:t>
            </a:r>
            <a:r>
              <a:rPr lang="en-US" sz="3200">
                <a:latin typeface=".VnTime" pitchFamily="34" charset="0"/>
              </a:rPr>
              <a:t> :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Nhìn tranh đoán tên câu chuyện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321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828800"/>
            <a:ext cx="4724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4BBFA"/>
            </a:gs>
            <a:gs pos="50000">
              <a:srgbClr val="FFCCFF"/>
            </a:gs>
            <a:gs pos="100000">
              <a:srgbClr val="A4B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2400" b="1" dirty="0" err="1" smtClean="0">
                <a:solidFill>
                  <a:srgbClr val="FF6600"/>
                </a:solidFill>
                <a:latin typeface="Times New Roman" pitchFamily="18" charset="0"/>
              </a:rPr>
              <a:t>Luyện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itchFamily="18" charset="0"/>
              </a:rPr>
              <a:t>từ</a:t>
            </a:r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latin typeface="Times New Roman" pitchFamily="18" charset="0"/>
              </a:rPr>
              <a:t>câu</a:t>
            </a:r>
            <a:r>
              <a:rPr lang="en-US" sz="2400" b="1" dirty="0">
                <a:solidFill>
                  <a:srgbClr val="FF66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762000"/>
            <a:ext cx="7772400" cy="838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 </a:t>
            </a:r>
            <a:r>
              <a:rPr lang="en-US" sz="2800" b="1">
                <a:latin typeface="Arial" charset="0"/>
              </a:rPr>
              <a:t>Mở rộng vốn từ: Nhân hậu – Đoàn kết</a:t>
            </a:r>
            <a:r>
              <a:rPr 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rgbClr val="00FFFF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371600"/>
            <a:ext cx="8458200" cy="4495800"/>
          </a:xfrm>
        </p:spPr>
        <p:txBody>
          <a:bodyPr/>
          <a:lstStyle/>
          <a:p>
            <a:pPr marL="838200" indent="-838200" algn="l"/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1.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Tìm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ngữ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:</a:t>
            </a:r>
            <a:br>
              <a:rPr lang="en-US" sz="24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lòng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hậu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tình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cảm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  <a:br>
              <a:rPr lang="en-US" sz="24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  <a:t>M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:   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lòng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người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b,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Trái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hậu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yêu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thương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</a:br>
            <a: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  <a:t>M:  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độc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ác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  <a:t> </a:t>
            </a:r>
            <a:b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</a:b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c,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tinh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thần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đùm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loại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  <a:br>
              <a:rPr lang="en-US" sz="24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  <a:t>M</a:t>
            </a:r>
            <a:r>
              <a:rPr lang="en-US" sz="2400" b="1" dirty="0">
                <a:solidFill>
                  <a:srgbClr val="0000FF"/>
                </a:solidFill>
                <a:latin typeface=".VnTime" pitchFamily="34" charset="0"/>
              </a:rPr>
              <a:t>:  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cưu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mang</a:t>
            </a:r>
            <a: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  <a:t/>
            </a:r>
            <a:b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</a:br>
            <a: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  <a:t>d,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Trái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với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đùm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bọc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hoặc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giúp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đỡ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.</a:t>
            </a:r>
            <a:br>
              <a:rPr lang="en-US" sz="2400" b="1" dirty="0">
                <a:solidFill>
                  <a:srgbClr val="0000FF"/>
                </a:solidFill>
                <a:latin typeface="Arial" charset="0"/>
              </a:rPr>
            </a:br>
            <a:r>
              <a:rPr lang="en-US" sz="2400" b="1" dirty="0">
                <a:solidFill>
                  <a:srgbClr val="0000FF"/>
                </a:solidFill>
                <a:latin typeface=".VnArial" pitchFamily="34" charset="0"/>
              </a:rPr>
              <a:t>M : 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ức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charset="0"/>
              </a:rPr>
              <a:t>hiếp</a:t>
            </a:r>
            <a:r>
              <a:rPr lang="en-US" sz="2400" b="1" dirty="0">
                <a:latin typeface=".VnArial" pitchFamily="34" charset="0"/>
              </a:rPr>
              <a:t/>
            </a:r>
            <a:br>
              <a:rPr lang="en-US" sz="2400" b="1" dirty="0">
                <a:latin typeface=".VnArial" pitchFamily="34" charset="0"/>
              </a:rPr>
            </a:br>
            <a:endParaRPr lang="en-US" sz="2400" b="1" dirty="0"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00FF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1371600" y="152400"/>
            <a:ext cx="6096000" cy="1295400"/>
          </a:xfrm>
          <a:prstGeom prst="cloudCallout">
            <a:avLst>
              <a:gd name="adj1" fmla="val 1796"/>
              <a:gd name="adj2" fmla="val 110782"/>
            </a:avLst>
          </a:prstGeom>
          <a:gradFill rotWithShape="1">
            <a:gsLst>
              <a:gs pos="0">
                <a:srgbClr val="FAA4CF"/>
              </a:gs>
              <a:gs pos="50000">
                <a:srgbClr val="00CCFF"/>
              </a:gs>
              <a:gs pos="100000">
                <a:srgbClr val="FAA4CF"/>
              </a:gs>
            </a:gsLst>
            <a:lin ang="5400000" scaled="1"/>
          </a:gradFill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/>
            <a:r>
              <a:rPr lang="en-US" sz="2800" b="1">
                <a:solidFill>
                  <a:srgbClr val="800000"/>
                </a:solidFill>
                <a:latin typeface="Times New Roman" pitchFamily="18" charset="0"/>
              </a:rPr>
              <a:t>THẢO LUẬN NHÓM</a:t>
            </a:r>
            <a:r>
              <a:rPr lang="en-US" sz="2800" b="1">
                <a:solidFill>
                  <a:srgbClr val="800000"/>
                </a:solidFill>
                <a:latin typeface=".VnArialH" pitchFamily="34" charset="0"/>
              </a:rPr>
              <a:t> 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0" y="1981200"/>
            <a:ext cx="4876800" cy="4724400"/>
          </a:xfrm>
          <a:prstGeom prst="star16">
            <a:avLst>
              <a:gd name="adj" fmla="val 37500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NHÓM 1+2+3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Tìm các từ ngữ: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a) Thể hiện lòng nhân hậu</a:t>
            </a:r>
            <a:r>
              <a:rPr lang="en-US" sz="2400" b="1">
                <a:latin typeface=".VnArial" pitchFamily="34" charset="0"/>
              </a:rPr>
              <a:t> </a:t>
            </a:r>
            <a:r>
              <a:rPr lang="en-US" sz="2400" b="1">
                <a:solidFill>
                  <a:srgbClr val="CC3300"/>
                </a:solidFill>
                <a:latin typeface=".VnArial" pitchFamily="34" charset="0"/>
              </a:rPr>
              <a:t> 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tình cảm yêu thương con người</a:t>
            </a:r>
          </a:p>
          <a:p>
            <a:pPr algn="ctr" eaLnBrk="1" hangingPunct="1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b) Trái nghĩa với nhân </a:t>
            </a:r>
          </a:p>
          <a:p>
            <a:pPr algn="ctr" eaLnBrk="1" hangingPunct="1"/>
            <a:r>
              <a:rPr lang="en-US" sz="2400" b="1">
                <a:solidFill>
                  <a:srgbClr val="FF0066"/>
                </a:solidFill>
                <a:latin typeface="Times New Roman" pitchFamily="18" charset="0"/>
              </a:rPr>
              <a:t>hậu và yêu thương</a:t>
            </a:r>
            <a:endParaRPr lang="en-US" sz="2400" b="1">
              <a:latin typeface="Times New Roman" pitchFamily="18" charset="0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876800" y="1905000"/>
            <a:ext cx="4267200" cy="4495800"/>
          </a:xfrm>
          <a:prstGeom prst="star16">
            <a:avLst>
              <a:gd name="adj" fmla="val 37500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400" b="1" u="sng">
                <a:solidFill>
                  <a:srgbClr val="FF0000"/>
                </a:solidFill>
                <a:latin typeface=".VnArialH" pitchFamily="34" charset="0"/>
              </a:rPr>
              <a:t> 4+5+6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Tìm các từ ngữ: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c,Thể hiện tinh thần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giúp đỡ đồng loại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d) Trái nghĩa với đùm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 bọc hoặc giúp đỡ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3399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8" name="AutoShape 16"/>
          <p:cNvSpPr>
            <a:spLocks noChangeArrowheads="1"/>
          </p:cNvSpPr>
          <p:nvPr/>
        </p:nvSpPr>
        <p:spPr bwMode="auto">
          <a:xfrm rot="16200000">
            <a:off x="419100" y="114300"/>
            <a:ext cx="3200400" cy="3429000"/>
          </a:xfrm>
          <a:prstGeom prst="wedgeRoundRectCallout">
            <a:avLst>
              <a:gd name="adj1" fmla="val 15671"/>
              <a:gd name="adj2" fmla="val 87454"/>
              <a:gd name="adj3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B7A5F9"/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marL="342900" indent="-342900" algn="ctr"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Bài 1:Tìm các từ ngữ:  </a:t>
            </a:r>
          </a:p>
          <a:p>
            <a:pPr marL="342900" indent="-342900"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a,Thể hiện lòng nhân hậu, tình cảm yêu thương đồng loại. </a:t>
            </a:r>
          </a:p>
        </p:txBody>
      </p:sp>
      <p:sp>
        <p:nvSpPr>
          <p:cNvPr id="23569" name="AutoShape 17"/>
          <p:cNvSpPr>
            <a:spLocks noChangeArrowheads="1"/>
          </p:cNvSpPr>
          <p:nvPr/>
        </p:nvSpPr>
        <p:spPr bwMode="auto">
          <a:xfrm>
            <a:off x="5105400" y="304800"/>
            <a:ext cx="3810000" cy="3200400"/>
          </a:xfrm>
          <a:prstGeom prst="flowChartAlternateProcess">
            <a:avLst/>
          </a:prstGeom>
          <a:solidFill>
            <a:srgbClr val="FF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Times New Roman" pitchFamily="18" charset="0"/>
              </a:rPr>
              <a:t>Lòng nhân ái, lòng vị tha,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 lòng thương người, 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tình thân ái,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 tình thương yêu, 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đau xót, tha thứ, 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độ lượng, bao dung, 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lòng mến yêu, 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thương xót,…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4876800" y="4038600"/>
            <a:ext cx="3505200" cy="2438400"/>
          </a:xfrm>
          <a:prstGeom prst="leftArrowCallout">
            <a:avLst>
              <a:gd name="adj1" fmla="val 25000"/>
              <a:gd name="adj2" fmla="val 23306"/>
              <a:gd name="adj3" fmla="val 23958"/>
              <a:gd name="adj4" fmla="val 66667"/>
            </a:avLst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.VnArial" pitchFamily="34" charset="0"/>
              </a:rPr>
              <a:t>b) </a:t>
            </a:r>
            <a:r>
              <a:rPr lang="en-US" sz="2400" b="1">
                <a:latin typeface="Times New Roman" pitchFamily="18" charset="0"/>
              </a:rPr>
              <a:t>Từ trái 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nghĩa với yêu 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thương hoặc</a:t>
            </a:r>
          </a:p>
          <a:p>
            <a:pPr algn="ctr" eaLnBrk="1" hangingPunct="1"/>
            <a:r>
              <a:rPr lang="en-US" sz="2400" b="1">
                <a:latin typeface="Times New Roman" pitchFamily="18" charset="0"/>
              </a:rPr>
              <a:t> nhân hậu 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3571" name="AutoShape 19"/>
          <p:cNvSpPr>
            <a:spLocks noChangeArrowheads="1"/>
          </p:cNvSpPr>
          <p:nvPr/>
        </p:nvSpPr>
        <p:spPr bwMode="auto">
          <a:xfrm>
            <a:off x="228600" y="4191000"/>
            <a:ext cx="4267200" cy="2057400"/>
          </a:xfrm>
          <a:prstGeom prst="flowChartAlternateProcess">
            <a:avLst/>
          </a:prstGeom>
          <a:solidFill>
            <a:srgbClr val="A2FAF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Hung ác , độc ác, hung dữ, </a:t>
            </a:r>
          </a:p>
          <a:p>
            <a:pPr algn="ctr" eaLnBrk="1" hangingPunct="1"/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tàn nhẫn, ích kỉ, tàn bạo, </a:t>
            </a:r>
          </a:p>
          <a:p>
            <a:pPr algn="ctr" eaLnBrk="1" hangingPunct="1"/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cay độc, ác nghiệt, dữ dằn,…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 animBg="1"/>
      <p:bldP spid="23569" grpId="0" animBg="1"/>
      <p:bldP spid="23570" grpId="0" animBg="1"/>
      <p:bldP spid="235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>
                <a:gamma/>
                <a:shade val="46275"/>
                <a:invGamma/>
              </a:srgbClr>
            </a:gs>
            <a:gs pos="50000">
              <a:srgbClr val="3399FF"/>
            </a:gs>
            <a:gs pos="100000">
              <a:srgbClr val="3399FF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AutoShape 7"/>
          <p:cNvSpPr>
            <a:spLocks noChangeArrowheads="1"/>
          </p:cNvSpPr>
          <p:nvPr/>
        </p:nvSpPr>
        <p:spPr bwMode="auto">
          <a:xfrm rot="16200000">
            <a:off x="495300" y="114300"/>
            <a:ext cx="2895600" cy="3276600"/>
          </a:xfrm>
          <a:prstGeom prst="wedgeEllipseCallout">
            <a:avLst>
              <a:gd name="adj1" fmla="val 6926"/>
              <a:gd name="adj2" fmla="val 92213"/>
            </a:avLst>
          </a:prstGeom>
          <a:solidFill>
            <a:srgbClr val="FFCCFF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/>
          <a:lstStyle/>
          <a:p>
            <a:pPr algn="ctr" eaLnBrk="1" hangingPunct="1"/>
            <a:r>
              <a:rPr lang="en-US" sz="2400" b="1">
                <a:latin typeface="Arial" charset="0"/>
              </a:rPr>
              <a:t>c) Từ ngữ thể hiện tinh thần đùm bọc, giúp đỡ đồng loại:</a:t>
            </a:r>
            <a:endParaRPr lang="en-US" sz="2400">
              <a:latin typeface="Arial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4495800" y="0"/>
            <a:ext cx="4495800" cy="3657600"/>
          </a:xfrm>
          <a:prstGeom prst="star8">
            <a:avLst>
              <a:gd name="adj" fmla="val 38194"/>
            </a:avLst>
          </a:prstGeom>
          <a:solidFill>
            <a:srgbClr val="A2FAFC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Cứu giúp, cứu trợ,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ủng hộ, hỗ trợ,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bênh vực, bảo vệ,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che chở, che chắn, </a:t>
            </a:r>
          </a:p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che đỡ, nâng đỡ</a:t>
            </a:r>
            <a:r>
              <a:rPr lang="en-US" sz="2400" b="1">
                <a:solidFill>
                  <a:srgbClr val="0000FF"/>
                </a:solidFill>
                <a:latin typeface=".VnArial" pitchFamily="34" charset="0"/>
              </a:rPr>
              <a:t>,..</a:t>
            </a: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6096000" y="3429000"/>
            <a:ext cx="3048000" cy="3429000"/>
          </a:xfrm>
          <a:prstGeom prst="flowChartDecision">
            <a:avLst/>
          </a:prstGeom>
          <a:solidFill>
            <a:srgbClr val="B7A5F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d) Từ trái nghĩa </a:t>
            </a:r>
          </a:p>
          <a:p>
            <a:pPr algn="ctr" eaLnBrk="1" hangingPunct="1"/>
            <a:r>
              <a:rPr lang="en-US" sz="2400" b="1">
                <a:latin typeface="Arial" charset="0"/>
              </a:rPr>
              <a:t>với đùm bọc </a:t>
            </a:r>
          </a:p>
          <a:p>
            <a:pPr algn="ctr" eaLnBrk="1" hangingPunct="1"/>
            <a:r>
              <a:rPr lang="en-US" sz="2400" b="1">
                <a:latin typeface="Arial" charset="0"/>
              </a:rPr>
              <a:t>hoặc giúp đỡ.</a:t>
            </a:r>
            <a:endParaRPr lang="en-US" sz="2400" b="1">
              <a:latin typeface=".VnArial" pitchFamily="34" charset="0"/>
            </a:endParaRP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0" y="3733800"/>
            <a:ext cx="4648200" cy="2895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ADF7A7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Ăn hiếp, hà hiếp, </a:t>
            </a: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đánh đập, bắt nạt, </a:t>
            </a:r>
          </a:p>
          <a:p>
            <a:pPr algn="ctr"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ức hiếp,…</a:t>
            </a:r>
            <a:endParaRPr lang="en-US" sz="2400" b="1">
              <a:latin typeface="Arial" charset="0"/>
            </a:endParaRP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 rot="10664263">
            <a:off x="4495800" y="4572000"/>
            <a:ext cx="1585913" cy="8366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66FF"/>
              </a:gs>
              <a:gs pos="100000">
                <a:srgbClr val="FF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20099999" lon="20099999" rev="0"/>
            </a:camera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rgbClr val="FF66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56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25608" grpId="0" animBg="1"/>
      <p:bldP spid="25609" grpId="0" animBg="1"/>
      <p:bldP spid="25611" grpId="0" animBg="1"/>
      <p:bldP spid="256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00FFFF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90600"/>
            <a:ext cx="9144000" cy="5257800"/>
          </a:xfrm>
          <a:solidFill>
            <a:srgbClr val="FFCCFF"/>
          </a:solidFill>
        </p:spPr>
        <p:txBody>
          <a:bodyPr/>
          <a:lstStyle/>
          <a:p>
            <a:pPr algn="l"/>
            <a:r>
              <a:rPr lang="en-US" sz="3600" b="1" dirty="0">
                <a:latin typeface=".VnTime" pitchFamily="34" charset="0"/>
              </a:rPr>
              <a:t>   </a:t>
            </a:r>
            <a:r>
              <a:rPr lang="en-US" sz="3200" b="1" dirty="0" err="1">
                <a:latin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</a:rPr>
              <a:t> 1.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</a:rPr>
              <a:t>:</a:t>
            </a:r>
            <a:r>
              <a:rPr lang="en-US" sz="3600" b="1" dirty="0">
                <a:latin typeface=".VnTime" pitchFamily="34" charset="0"/>
              </a:rPr>
              <a:t>    </a:t>
            </a:r>
            <a:br>
              <a:rPr lang="en-US" sz="3600" b="1" dirty="0">
                <a:latin typeface=".VnTime" pitchFamily="34" charset="0"/>
              </a:rPr>
            </a:b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a)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hậu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ái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lòng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vị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tha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thân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ái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tình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thương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yêu</a:t>
            </a:r>
            <a:r>
              <a:rPr lang="en-US" sz="2800" b="1" dirty="0">
                <a:latin typeface="Times New Roman" pitchFamily="18" charset="0"/>
              </a:rPr>
              <a:t>,…</a:t>
            </a:r>
            <a:r>
              <a:rPr lang="en-US" sz="2800" b="1" dirty="0">
                <a:latin typeface=".VnTime" pitchFamily="34" charset="0"/>
              </a:rPr>
              <a:t>     </a:t>
            </a:r>
            <a:br>
              <a:rPr lang="en-US" sz="2800" b="1" dirty="0">
                <a:latin typeface=".VnTime" pitchFamily="34" charset="0"/>
              </a:rPr>
            </a:b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b) </a:t>
            </a:r>
            <a:r>
              <a:rPr 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trái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nghĩa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nhân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hậu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yêu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folHlink"/>
                </a:solidFill>
                <a:latin typeface="Times New Roman" pitchFamily="18" charset="0"/>
              </a:rPr>
              <a:t>thương</a:t>
            </a:r>
            <a: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  <a:t>:</a:t>
            </a:r>
            <a:br>
              <a:rPr lang="en-US" sz="2800" b="1" dirty="0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en-US" sz="2800" b="1" dirty="0">
                <a:latin typeface="Times New Roman" pitchFamily="18" charset="0"/>
              </a:rPr>
              <a:t>Hung </a:t>
            </a:r>
            <a:r>
              <a:rPr lang="en-US" sz="2800" b="1" dirty="0" err="1">
                <a:latin typeface="Times New Roman" pitchFamily="18" charset="0"/>
              </a:rPr>
              <a:t>ác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ác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tàn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bạo</a:t>
            </a:r>
            <a:r>
              <a:rPr lang="en-US" sz="2800" b="1" dirty="0">
                <a:latin typeface="Times New Roman" pitchFamily="18" charset="0"/>
              </a:rPr>
              <a:t>, cay </a:t>
            </a:r>
            <a:r>
              <a:rPr lang="en-US" sz="2800" b="1" dirty="0" err="1">
                <a:latin typeface="Times New Roman" pitchFamily="18" charset="0"/>
              </a:rPr>
              <a:t>độc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ác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nghiệt</a:t>
            </a:r>
            <a:r>
              <a:rPr lang="en-US" sz="2800" b="1" dirty="0">
                <a:latin typeface="Times New Roman" pitchFamily="18" charset="0"/>
              </a:rPr>
              <a:t>, hung </a:t>
            </a:r>
            <a:r>
              <a:rPr lang="en-US" sz="2800" b="1" dirty="0" err="1">
                <a:latin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tợn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dữ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dằn</a:t>
            </a:r>
            <a:r>
              <a:rPr lang="en-US" sz="2800" b="1" dirty="0">
                <a:latin typeface="Times New Roman" pitchFamily="18" charset="0"/>
              </a:rPr>
              <a:t>, …</a:t>
            </a:r>
            <a:br>
              <a:rPr lang="en-US" sz="2800" b="1" dirty="0">
                <a:latin typeface="Times New Roman" pitchFamily="18" charset="0"/>
              </a:rPr>
            </a:b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c)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tinh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thần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đùm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bọc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giúp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đỡ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đồng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00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  <a:t>:</a:t>
            </a:r>
            <a:br>
              <a:rPr lang="en-US" sz="2800" b="1" dirty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en-US" sz="2800" b="1" dirty="0" err="1">
                <a:latin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giúp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cứu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trợ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ủng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hộ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hỗ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trợ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bênh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vực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vệ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che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chở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che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chắn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nâng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đỡ</a:t>
            </a:r>
            <a:r>
              <a:rPr lang="en-US" sz="2800" b="1" dirty="0">
                <a:latin typeface="Times New Roman" pitchFamily="18" charset="0"/>
              </a:rPr>
              <a:t>,…</a:t>
            </a:r>
            <a:r>
              <a:rPr lang="en-US" sz="2800" b="1" dirty="0">
                <a:latin typeface=".VnTime" pitchFamily="34" charset="0"/>
              </a:rPr>
              <a:t>     </a:t>
            </a:r>
            <a:br>
              <a:rPr lang="en-US" sz="2800" b="1" dirty="0">
                <a:latin typeface=".VnTime" pitchFamily="34" charset="0"/>
              </a:rPr>
            </a:b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d)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đùm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giúp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hiếp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hà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hiếp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bắt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nạt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hạ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đánh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đập</a:t>
            </a:r>
            <a:r>
              <a:rPr lang="en-US" sz="2800" b="1" dirty="0">
                <a:latin typeface="Times New Roman" pitchFamily="18" charset="0"/>
              </a:rPr>
              <a:t>,…</a:t>
            </a:r>
            <a:endParaRPr lang="en-US" sz="3600" b="1" dirty="0">
              <a:latin typeface=".VnTime" pitchFamily="34" charset="0"/>
            </a:endParaRPr>
          </a:p>
        </p:txBody>
      </p:sp>
      <p:pic>
        <p:nvPicPr>
          <p:cNvPr id="42049" name="Picture 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784"/>
  <p:tag name="VIOLETTITLE" val="LTVC: MRVT: Nhân hậu - Đoàn kết"/>
  <p:tag name="VIOLETLESSON" val="6"/>
  <p:tag name="VIOLETCATID" val="8049778"/>
  <p:tag name="VIOLETSUBJECT" val="Luyện từ và câu 4"/>
  <p:tag name="VIOLETAUTHORID" val="1915668"/>
  <p:tag name="VIOLETAUTHORNAME" val="Lâm Ngọc Anh"/>
  <p:tag name="VIOLETAUTHORAVATAR" val="1915668.jpg"/>
  <p:tag name="VIOLETAUTHORADDRESS" val="Tieu hoc Nguyen Hue - Ha Giang"/>
  <p:tag name="VIOLETDATE" val="2012-09-05 20:44:46"/>
  <p:tag name="VIOLETHIT" val="411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 - &amp;quot;Kiểm tra bài cũ:&amp;quot;&quot;/&gt;&lt;property id=&quot;20307&quot; value=&quot;298&quot;/&gt;&lt;/object&gt;&lt;object type=&quot;3&quot; unique_id=&quot;10006&quot;&gt;&lt;property id=&quot;20148&quot; value=&quot;5&quot;/&gt;&lt;property id=&quot;20300&quot; value=&quot;Slide 3 - &amp;quot;Khởi động : Nhìn tranh đoán tên câu chuyện&amp;quot;&quot;/&gt;&lt;property id=&quot;20307&quot; value=&quot;293&quot;/&gt;&lt;/object&gt;&lt;object type=&quot;3&quot; unique_id=&quot;10007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5 - &amp;quot;Bài 1. Tìm các từ ngữ:&amp;#x0D;&amp;#x0A;a, Thể hiện lòng nhân hậu, tình cảm yêu thương đồng loại.&amp;#x0D;&amp;#x0A;M:    lòng thương người&amp;#x0D;&amp;#x0A;b, Trái ng&quot;/&gt;&lt;property id=&quot;20307&quot; value=&quot;259&quot;/&gt;&lt;/object&gt;&lt;object type=&quot;3&quot; unique_id=&quot;10009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76&quot;/&gt;&lt;/object&gt;&lt;object type=&quot;3&quot; unique_id=&quot;10011&quot;&gt;&lt;property id=&quot;20148&quot; value=&quot;5&quot;/&gt;&lt;property id=&quot;20300&quot; value=&quot;Slide 8&quot;/&gt;&lt;property id=&quot;20307&quot; value=&quot;278&quot;/&gt;&lt;/object&gt;&lt;object type=&quot;3&quot; unique_id=&quot;10012&quot;&gt;&lt;property id=&quot;20148&quot; value=&quot;5&quot;/&gt;&lt;property id=&quot;20300&quot; value=&quot;Slide 9 - &amp;quot;   Bài 1. Các từ ngữ:    &amp;#x0D;&amp;#x0A;a) Thể hiện lòng nhân hậu, tình cảm yêu thương đồng loại: lòng nhân ái, lòng thương người&quot;/&gt;&lt;property id=&quot;20307&quot; value=&quot;287&quot;/&gt;&lt;/object&gt;&lt;object type=&quot;3&quot; unique_id=&quot;10013&quot;&gt;&lt;property id=&quot;20148&quot; value=&quot;5&quot;/&gt;&lt;property id=&quot;20300&quot; value=&quot;Slide 10&quot;/&gt;&lt;property id=&quot;20307&quot; value=&quot;280&quot;/&gt;&lt;/object&gt;&lt;object type=&quot;3&quot; unique_id=&quot;10014&quot;&gt;&lt;property id=&quot;20148&quot; value=&quot;5&quot;/&gt;&lt;property id=&quot;20300&quot; value=&quot;Slide 11&quot;/&gt;&lt;property id=&quot;20307&quot; value=&quot;296&quot;/&gt;&lt;/object&gt;&lt;object type=&quot;3&quot; unique_id=&quot;10015&quot;&gt;&lt;property id=&quot;20148&quot; value=&quot;5&quot;/&gt;&lt;property id=&quot;20300&quot; value=&quot;Slide 12&quot;/&gt;&lt;property id=&quot;20307&quot; value=&quot;290&quot;/&gt;&lt;/object&gt;&lt;object type=&quot;3&quot; unique_id=&quot;10016&quot;&gt;&lt;property id=&quot;20148&quot; value=&quot;5&quot;/&gt;&lt;property id=&quot;20300&quot; value=&quot;Slide 13&quot;/&gt;&lt;property id=&quot;20307&quot; value=&quot;284&quot;/&gt;&lt;/object&gt;&lt;object type=&quot;3&quot; unique_id=&quot;10017&quot;&gt;&lt;property id=&quot;20148&quot; value=&quot;5&quot;/&gt;&lt;property id=&quot;20300&quot; value=&quot;Slide 14&quot;/&gt;&lt;property id=&quot;20307&quot; value=&quot;265&quot;/&gt;&lt;/object&gt;&lt;object type=&quot;3&quot; unique_id=&quot;10018&quot;&gt;&lt;property id=&quot;20148&quot; value=&quot;5&quot;/&gt;&lt;property id=&quot;20300&quot; value=&quot;Slide 15&quot;/&gt;&lt;property id=&quot;20307&quot; value=&quot;292&quot;/&gt;&lt;/object&gt;&lt;object type=&quot;3&quot; unique_id=&quot;10019&quot;&gt;&lt;property id=&quot;20148&quot; value=&quot;5&quot;/&gt;&lt;property id=&quot;20300&quot; value=&quot;Slide 16 - &amp;quot;Giê häc kÕt thóc&amp;quot;&quot;/&gt;&lt;property id=&quot;20307&quot; value=&quot;286&quot;/&gt;&lt;/object&gt;&lt;object type=&quot;3&quot; unique_id=&quot;10560&quot;&gt;&lt;property id=&quot;20148&quot; value=&quot;5&quot;/&gt;&lt;property id=&quot;20300&quot; value=&quot;Slide 1&quot;/&gt;&lt;property id=&quot;20307&quot; value=&quot;29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4|30.8|19.4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922</TotalTime>
  <Words>714</Words>
  <Application>Microsoft Office PowerPoint</Application>
  <PresentationFormat>On-screen Show (4:3)</PresentationFormat>
  <Paragraphs>119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Crayons</vt:lpstr>
      <vt:lpstr>Slide 1</vt:lpstr>
      <vt:lpstr>Kiểm tra bài cũ:</vt:lpstr>
      <vt:lpstr>Khởi động : Nhìn tranh đoán tên câu chuyện</vt:lpstr>
      <vt:lpstr>Slide 4</vt:lpstr>
      <vt:lpstr>Bài 1. Tìm các từ ngữ: a, Thể hiện lòng nhân hậu, tình cảm yêu thương đồng loại. M:    lòng thương người b, Trái nghĩa với nhân hậu hoặc yêu thương. M:   độc ác  c, Thể hiện tinh thần đùm bọc, giúp đỡ đồng loại. M:   cưu mang d, Trái nghĩa với đùm bọc hoặc giúp đỡ. M :  ức hiếp </vt:lpstr>
      <vt:lpstr>Slide 6</vt:lpstr>
      <vt:lpstr>Slide 7</vt:lpstr>
      <vt:lpstr>Slide 8</vt:lpstr>
      <vt:lpstr>   Bài 1. Các từ ngữ:     a) Thể hiện lòng nhân hậu, tình cảm yêu thương đồng loại: lòng nhân ái, lòng thương người, lòng vị tha, tình thân ái, tình thương yêu,…       b) Từ trái nghĩa với nhân hậu hoặc yêu thương: Hung ác, nanh ác, tàn bạo, cay độc, ác nghiệt, hung dữ, dữ tợn, dữ dằn, …  c) Thể hiện tinh thần đùm bọc, giúp đỡ đồng loại: cứu giúp, cứu trợ, ủng hộ, hỗ trợ, bênh vực, bảo vệ, che chở, che chắn, nâng đỡ,…      d) Từ trái nghĩa với đùm bọc hoặc giúp:   ăn hiếp, hà hiếp, bắt nạt, hành hạ, đánh đập,…</vt:lpstr>
      <vt:lpstr>Slide 10</vt:lpstr>
      <vt:lpstr>Slide 11</vt:lpstr>
      <vt:lpstr>Slide 12</vt:lpstr>
      <vt:lpstr>Slide 13</vt:lpstr>
      <vt:lpstr>Slide 14</vt:lpstr>
      <vt:lpstr>Slide 15</vt:lpstr>
      <vt:lpstr>Giê häc kÕt thóc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AutoBVT</cp:lastModifiedBy>
  <cp:revision>101</cp:revision>
  <dcterms:created xsi:type="dcterms:W3CDTF">2008-08-21T12:14:22Z</dcterms:created>
  <dcterms:modified xsi:type="dcterms:W3CDTF">2016-01-20T08:54:35Z</dcterms:modified>
</cp:coreProperties>
</file>